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10" r:id="rId3"/>
    <p:sldId id="257" r:id="rId4"/>
    <p:sldId id="258" r:id="rId5"/>
    <p:sldId id="260" r:id="rId6"/>
    <p:sldId id="262" r:id="rId7"/>
    <p:sldId id="261" r:id="rId8"/>
    <p:sldId id="259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лан лекции" id="{4E384854-59FD-4D34-A665-88A117610AA6}">
          <p14:sldIdLst>
            <p14:sldId id="256"/>
            <p14:sldId id="410"/>
          </p14:sldIdLst>
        </p14:section>
        <p14:section name="Описание задачи" id="{D4FF2CD1-1F31-45C3-891E-1DBD6D3B193B}">
          <p14:sldIdLst>
            <p14:sldId id="257"/>
            <p14:sldId id="258"/>
            <p14:sldId id="260"/>
            <p14:sldId id="262"/>
            <p14:sldId id="261"/>
            <p14:sldId id="259"/>
            <p14:sldId id="263"/>
            <p14:sldId id="264"/>
            <p14:sldId id="265"/>
            <p14:sldId id="266"/>
          </p14:sldIdLst>
        </p14:section>
        <p14:section name="Знакомство с методами кластеризации" id="{17904AB0-98AF-4523-A6B2-8EBF45CD62BA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Примеры задач кластеризации" id="{75ACD50B-672A-452A-B81C-294A4BEF9B27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K-means" id="{C26FC0CD-96E8-4CF6-8D52-0D72FD5292A3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Иерархическая кластеризация" id="{11438DF7-617F-4C80-A77C-1FDF6F4199EC}">
          <p14:sldIdLst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</p14:sldIdLst>
        </p14:section>
        <p14:section name="Density based clustering" id="{B3C5D67F-53B3-4F70-A4E6-EEE05F427476}">
          <p14:sldIdLst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EM-алгоритм" id="{41401F2B-5CFB-4CF8-8F16-54A6B2BA0F12}">
          <p14:sldIdLst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3" autoAdjust="0"/>
    <p:restoredTop sz="97955" autoAdjust="0"/>
  </p:normalViewPr>
  <p:slideViewPr>
    <p:cSldViewPr snapToGrid="0" snapToObjects="1">
      <p:cViewPr varScale="1">
        <p:scale>
          <a:sx n="60" d="100"/>
          <a:sy n="60" d="100"/>
        </p:scale>
        <p:origin x="72" y="3336"/>
      </p:cViewPr>
      <p:guideLst/>
    </p:cSldViewPr>
  </p:slideViewPr>
  <p:outlineViewPr>
    <p:cViewPr>
      <p:scale>
        <a:sx n="33" d="100"/>
        <a:sy n="33" d="100"/>
      </p:scale>
      <p:origin x="0" y="-3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58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48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14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94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81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2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0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96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460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39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7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30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4AF3D-1269-514E-AB60-256881AC3499}" type="datetimeFigureOut">
              <a:rPr lang="ru-RU" smtClean="0"/>
              <a:t>22.03.2017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A431-2FC9-5145-A9A2-BBD5AE65D6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57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EM_Clustering_of_Old_Faithful_data.gif" TargetMode="External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Задача кластеризации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5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Среднее </a:t>
            </a:r>
            <a:r>
              <a:rPr lang="ru-RU" dirty="0" err="1" smtClean="0"/>
              <a:t>внутрикластерное</a:t>
            </a:r>
            <a:r>
              <a:rPr lang="ru-RU" dirty="0" smtClean="0"/>
              <a:t> расстояние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83" y="2438400"/>
            <a:ext cx="541803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167247"/>
            <a:ext cx="695480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2167247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539948" y="19397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2" name="Открывающая квадратная скобка 41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 стрелкой 43"/>
          <p:cNvCxnSpPr/>
          <p:nvPr/>
        </p:nvCxnSpPr>
        <p:spPr>
          <a:xfrm>
            <a:off x="1749979" y="5788011"/>
            <a:ext cx="0" cy="40007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>
            <a:stCxn id="42" idx="1"/>
          </p:cNvCxnSpPr>
          <p:nvPr/>
        </p:nvCxnSpPr>
        <p:spPr>
          <a:xfrm flipV="1">
            <a:off x="772512" y="5803777"/>
            <a:ext cx="1056288" cy="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1011398" y="6192657"/>
            <a:ext cx="8647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flipH="1">
            <a:off x="3030713" y="1863823"/>
            <a:ext cx="288417" cy="33979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3250242" y="1840840"/>
            <a:ext cx="632645" cy="56541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2991870" y="2148822"/>
            <a:ext cx="632645" cy="56541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790498" y="1616607"/>
            <a:ext cx="45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d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761802" y="5730155"/>
            <a:ext cx="453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d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65" name="TextBox 6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66" name="TextBox 6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67" name="TextBox 6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69" name="TextBox 68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70" name="TextBox 69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71" name="TextBox 70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18189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167247"/>
            <a:ext cx="695480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1939159"/>
            <a:ext cx="985824" cy="65164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0" name="Открывающая квадратная скобка 3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2" name="TextBox 4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4" name="Открывающая квадратная скобка 53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1942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1939159"/>
            <a:ext cx="985824" cy="65164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0" name="Открывающая квадратная скобка 3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2" name="TextBox 4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2" name="Открывающая квадратная скобка 51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05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00970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0" name="Открывающая квадратная скобка 3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2" name="TextBox 4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2" name="Открывающая квадратная скобка 51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>
            <a:stCxn id="55" idx="0"/>
          </p:cNvCxnSpPr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971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0" name="Открывающая квадратная скобка 3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2" name="TextBox 4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2" name="Открывающая квадратная скобка 51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2804960" y="4292964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>
            <a:stCxn id="57" idx="0"/>
          </p:cNvCxnSpPr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91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7" name="TextBox 26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8" name="Открывающая квадратная скобка 37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40" name="TextBox 39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0" name="Открывающая квадратная скобка 49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ткрывающая квадратная скобка 50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ткрывающая квадратная скобка 52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2804960" y="4292964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>
            <a:stCxn id="57" idx="0"/>
          </p:cNvCxnSpPr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905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394175" y="4382127"/>
            <a:ext cx="1330928" cy="1656065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2" name="TextBox 21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6" name="Открывающая квадратная скобка 35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8" name="TextBox 37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48" name="Открывающая квадратная скобка 47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ткрывающая квадратная скобка 48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Открывающая квадратная скобка 50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ткрывающая квадратная скобка 52"/>
          <p:cNvSpPr/>
          <p:nvPr/>
        </p:nvSpPr>
        <p:spPr>
          <a:xfrm rot="5400000">
            <a:off x="2804960" y="4292964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48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837066" y="4382127"/>
            <a:ext cx="1888037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1" name="TextBox 20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4" name="Открывающая квадратная скобка 33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6" name="TextBox 35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46" name="Открывающая квадратная скобка 45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ткрывающая квадратная скобка 46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Открывающая квадратная скобка 48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Открывающая квадратная скобка 50"/>
          <p:cNvSpPr/>
          <p:nvPr/>
        </p:nvSpPr>
        <p:spPr>
          <a:xfrm rot="5400000">
            <a:off x="2804960" y="4292964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ткрывающая квадратная скобка 52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ткрывающая квадратная скобка 55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>
            <a:stCxn id="56" idx="0"/>
          </p:cNvCxnSpPr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95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23794" y="4382127"/>
            <a:ext cx="2601310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1" name="TextBox 20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3" name="Открывающая квадратная скобка 32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5" name="TextBox 34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45" name="Открывающая квадратная скобка 44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ткрывающая квадратная скобка 45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ткрывающая квадратная скобка 47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ткрывающая квадратная скобка 49"/>
          <p:cNvSpPr/>
          <p:nvPr/>
        </p:nvSpPr>
        <p:spPr>
          <a:xfrm rot="5400000">
            <a:off x="2804960" y="4292964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ткрывающая квадратная скобка 51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ткрывающая квадратная скобка 53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ткрывающая квадратная скобка 54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4380362" y="3824836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>
            <a:off x="4673704" y="4071475"/>
            <a:ext cx="23964" cy="2140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8200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560786"/>
            <a:ext cx="4311983" cy="273902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23794" y="4382127"/>
            <a:ext cx="2601310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19" name="TextBox 1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1" name="Открывающая квадратная скобка 30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3" name="TextBox 32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43" name="Открывающая квадратная скобка 42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ткрывающая квадратная скобка 43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ткрывающая квадратная скобка 45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ткрывающая квадратная скобка 47"/>
          <p:cNvSpPr/>
          <p:nvPr/>
        </p:nvSpPr>
        <p:spPr>
          <a:xfrm rot="5400000">
            <a:off x="2804036" y="4292163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ткрывающая квадратная скобка 49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ткрывающая квадратная скобка 51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4380362" y="3824836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4673704" y="4071475"/>
            <a:ext cx="23964" cy="2140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1731523" y="3158147"/>
            <a:ext cx="855000" cy="1646806"/>
          </a:xfrm>
          <a:prstGeom prst="leftBracket">
            <a:avLst>
              <a:gd name="adj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>
            <a:endCxn id="48" idx="1"/>
          </p:cNvCxnSpPr>
          <p:nvPr/>
        </p:nvCxnSpPr>
        <p:spPr>
          <a:xfrm flipH="1">
            <a:off x="2985079" y="4346114"/>
            <a:ext cx="1307" cy="19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90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Среднее </a:t>
            </a:r>
            <a:r>
              <a:rPr lang="ru-RU" dirty="0" err="1" smtClean="0"/>
              <a:t>межкластерное</a:t>
            </a:r>
            <a:r>
              <a:rPr lang="ru-RU" dirty="0" smtClean="0"/>
              <a:t> расстояние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39" y="2480364"/>
            <a:ext cx="5897922" cy="21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560786"/>
            <a:ext cx="4311983" cy="273902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23794" y="4382127"/>
            <a:ext cx="2601310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19" name="TextBox 1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1" name="Открывающая квадратная скобка 30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3" name="TextBox 32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43" name="Открывающая квадратная скобка 42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ткрывающая квадратная скобка 43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ткрывающая квадратная скобка 45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ткрывающая квадратная скобка 47"/>
          <p:cNvSpPr/>
          <p:nvPr/>
        </p:nvSpPr>
        <p:spPr>
          <a:xfrm rot="5400000">
            <a:off x="2804036" y="4292163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ткрывающая квадратная скобка 49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Открывающая квадратная скобка 51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Открывающая квадратная скобка 54"/>
          <p:cNvSpPr/>
          <p:nvPr/>
        </p:nvSpPr>
        <p:spPr>
          <a:xfrm rot="5400000">
            <a:off x="4380362" y="3824836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4673704" y="4071475"/>
            <a:ext cx="23964" cy="2140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ткрывающая квадратная скобка 56"/>
          <p:cNvSpPr/>
          <p:nvPr/>
        </p:nvSpPr>
        <p:spPr>
          <a:xfrm rot="5400000">
            <a:off x="1731523" y="3158147"/>
            <a:ext cx="855000" cy="1646806"/>
          </a:xfrm>
          <a:prstGeom prst="leftBracket">
            <a:avLst>
              <a:gd name="adj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/>
          <p:cNvCxnSpPr>
            <a:endCxn id="48" idx="1"/>
          </p:cNvCxnSpPr>
          <p:nvPr/>
        </p:nvCxnSpPr>
        <p:spPr>
          <a:xfrm flipH="1">
            <a:off x="2985079" y="4346114"/>
            <a:ext cx="1307" cy="19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2843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459421" y="1403131"/>
            <a:ext cx="6053958" cy="545486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19" name="TextBox 1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0" name="Открывающая квадратная скобка 2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2" name="TextBox 3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37" name="Открывающая квадратная скобка 36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ткрывающая квадратная скобка 37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ткрывающая квадратная скобка 39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ткрывающая квадратная скобка 41"/>
          <p:cNvSpPr/>
          <p:nvPr/>
        </p:nvSpPr>
        <p:spPr>
          <a:xfrm rot="5400000">
            <a:off x="2804036" y="4292163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ткрывающая квадратная скобка 43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ткрывающая квадратная скобка 45"/>
          <p:cNvSpPr/>
          <p:nvPr/>
        </p:nvSpPr>
        <p:spPr>
          <a:xfrm rot="5400000">
            <a:off x="1731523" y="3158147"/>
            <a:ext cx="855000" cy="1646806"/>
          </a:xfrm>
          <a:prstGeom prst="leftBracket">
            <a:avLst>
              <a:gd name="adj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flipH="1">
            <a:off x="2985079" y="4346114"/>
            <a:ext cx="1307" cy="19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ткрывающая квадратная скобка 53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ткрывающая квадратная скобка 55"/>
          <p:cNvSpPr/>
          <p:nvPr/>
        </p:nvSpPr>
        <p:spPr>
          <a:xfrm rot="5400000">
            <a:off x="4380362" y="3824836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4673704" y="4071475"/>
            <a:ext cx="23964" cy="2140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ткрывающая квадратная скобка 57"/>
          <p:cNvSpPr/>
          <p:nvPr/>
        </p:nvSpPr>
        <p:spPr>
          <a:xfrm rot="5400000">
            <a:off x="2812784" y="1798466"/>
            <a:ext cx="1046395" cy="243227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4552121" y="3474740"/>
            <a:ext cx="0" cy="5336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216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459421" y="1403131"/>
            <a:ext cx="6053958" cy="545486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19" name="TextBox 1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30" name="Открывающая квадратная скобка 29"/>
          <p:cNvSpPr/>
          <p:nvPr/>
        </p:nvSpPr>
        <p:spPr>
          <a:xfrm rot="5400000">
            <a:off x="580360" y="5775212"/>
            <a:ext cx="384303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32" name="TextBox 3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37" name="Открывающая квадратная скобка 36"/>
          <p:cNvSpPr/>
          <p:nvPr/>
        </p:nvSpPr>
        <p:spPr>
          <a:xfrm rot="5400000">
            <a:off x="1793166" y="5616407"/>
            <a:ext cx="754460" cy="441436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ткрывающая квадратная скобка 37"/>
          <p:cNvSpPr/>
          <p:nvPr/>
        </p:nvSpPr>
        <p:spPr>
          <a:xfrm rot="5400000">
            <a:off x="678839" y="5175188"/>
            <a:ext cx="737118" cy="50773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1301264" y="5797613"/>
            <a:ext cx="0" cy="3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ткрывающая квадратная скобка 39"/>
          <p:cNvSpPr/>
          <p:nvPr/>
        </p:nvSpPr>
        <p:spPr>
          <a:xfrm rot="5400000">
            <a:off x="2234258" y="4853120"/>
            <a:ext cx="583618" cy="629938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2841036" y="5459898"/>
            <a:ext cx="0" cy="7229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ткрывающая квадратная скобка 41"/>
          <p:cNvSpPr/>
          <p:nvPr/>
        </p:nvSpPr>
        <p:spPr>
          <a:xfrm rot="5400000">
            <a:off x="2804036" y="4292163"/>
            <a:ext cx="362087" cy="86662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 flipH="1">
            <a:off x="3403342" y="4907322"/>
            <a:ext cx="15976" cy="12229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ткрывающая квадратная скобка 43"/>
          <p:cNvSpPr/>
          <p:nvPr/>
        </p:nvSpPr>
        <p:spPr>
          <a:xfrm rot="5400000">
            <a:off x="1014483" y="4422525"/>
            <a:ext cx="642274" cy="59439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1632815" y="5040857"/>
            <a:ext cx="10042" cy="11892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Открывающая квадратная скобка 45"/>
          <p:cNvSpPr/>
          <p:nvPr/>
        </p:nvSpPr>
        <p:spPr>
          <a:xfrm rot="5400000">
            <a:off x="1731523" y="3158147"/>
            <a:ext cx="855000" cy="1646806"/>
          </a:xfrm>
          <a:prstGeom prst="leftBracket">
            <a:avLst>
              <a:gd name="adj" fmla="val 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flipH="1">
            <a:off x="2985079" y="4346114"/>
            <a:ext cx="1307" cy="1983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  <p:sp>
        <p:nvSpPr>
          <p:cNvPr id="53" name="Открывающая квадратная скобка 52"/>
          <p:cNvSpPr/>
          <p:nvPr/>
        </p:nvSpPr>
        <p:spPr>
          <a:xfrm rot="5400000">
            <a:off x="2909083" y="5075075"/>
            <a:ext cx="1996328" cy="313761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ткрывающая квадратная скобка 53"/>
          <p:cNvSpPr/>
          <p:nvPr/>
        </p:nvSpPr>
        <p:spPr>
          <a:xfrm rot="5400000">
            <a:off x="4101834" y="3940448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>
            <a:off x="4395176" y="4233790"/>
            <a:ext cx="8529" cy="197803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ткрывающая квадратная скобка 55"/>
          <p:cNvSpPr/>
          <p:nvPr/>
        </p:nvSpPr>
        <p:spPr>
          <a:xfrm rot="5400000">
            <a:off x="4380362" y="3824836"/>
            <a:ext cx="127570" cy="45911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4673704" y="4071475"/>
            <a:ext cx="23964" cy="21403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ткрывающая квадратная скобка 57"/>
          <p:cNvSpPr/>
          <p:nvPr/>
        </p:nvSpPr>
        <p:spPr>
          <a:xfrm rot="5400000">
            <a:off x="2812784" y="1798466"/>
            <a:ext cx="1046395" cy="243227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9" name="Прямая соединительная линия 58"/>
          <p:cNvCxnSpPr/>
          <p:nvPr/>
        </p:nvCxnSpPr>
        <p:spPr>
          <a:xfrm>
            <a:off x="4552121" y="3474740"/>
            <a:ext cx="0" cy="5336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V="1">
            <a:off x="414135" y="3801416"/>
            <a:ext cx="4617182" cy="1780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8021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Пример: кластеризация писем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806" y="1513100"/>
            <a:ext cx="6183367" cy="51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866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расстояние между кластерами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</a:t>
            </a:r>
            <a:r>
              <a:rPr lang="ru-RU" dirty="0" err="1" smtClean="0"/>
              <a:t>подвыборке</a:t>
            </a:r>
            <a:r>
              <a:rPr lang="ru-RU" dirty="0" smtClean="0"/>
              <a:t> из 100 писем 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62" y="2243959"/>
            <a:ext cx="4916048" cy="39487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48" y="2428436"/>
            <a:ext cx="4700752" cy="360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487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расстояние между кластерами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</a:t>
            </a:r>
            <a:r>
              <a:rPr lang="ru-RU" dirty="0" err="1" smtClean="0"/>
              <a:t>подвыборке</a:t>
            </a:r>
            <a:r>
              <a:rPr lang="ru-RU" dirty="0" smtClean="0"/>
              <a:t> из 1000 писем 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40" y="2243959"/>
            <a:ext cx="4767691" cy="39487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48" y="2432822"/>
            <a:ext cx="4700752" cy="35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908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расстояние между кластерами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</a:t>
            </a:r>
            <a:r>
              <a:rPr lang="ru-RU" dirty="0" err="1" smtClean="0"/>
              <a:t>подвыборке</a:t>
            </a:r>
            <a:r>
              <a:rPr lang="ru-RU" dirty="0" smtClean="0"/>
              <a:t> из 10000 писем 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40" y="2280437"/>
            <a:ext cx="4767691" cy="387581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6" y="2617079"/>
            <a:ext cx="5462079" cy="30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87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расстояние между кластерами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Сравним графики: 100, 1000, 10000 писем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9" y="2511969"/>
            <a:ext cx="3899307" cy="3132082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53" y="2496203"/>
            <a:ext cx="3781633" cy="3132082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623" y="2540903"/>
            <a:ext cx="3781633" cy="30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873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перекос в размерах кластеров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r>
              <a:rPr lang="ru-RU" dirty="0" smtClean="0"/>
              <a:t>, построенная для другой выборки текстов: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05" y="2438912"/>
            <a:ext cx="4988589" cy="402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366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добавляем </a:t>
            </a:r>
            <a:r>
              <a:rPr lang="en-US" dirty="0" smtClean="0"/>
              <a:t>SVD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2" y="1863344"/>
            <a:ext cx="3907834" cy="314932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96" y="1863344"/>
            <a:ext cx="3887450" cy="3149326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7" y="1863344"/>
            <a:ext cx="3871778" cy="3149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185326"/>
            <a:ext cx="314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smtClean="0"/>
              <a:t>Исходные признаки</a:t>
            </a:r>
            <a:endParaRPr lang="ru-RU" sz="2400"/>
          </a:p>
        </p:txBody>
      </p:sp>
      <p:sp>
        <p:nvSpPr>
          <p:cNvPr id="8" name="TextBox 7"/>
          <p:cNvSpPr txBox="1"/>
          <p:nvPr/>
        </p:nvSpPr>
        <p:spPr>
          <a:xfrm>
            <a:off x="4652210" y="5185496"/>
            <a:ext cx="314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SVD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021049" y="5185326"/>
            <a:ext cx="419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SVD</a:t>
            </a:r>
            <a:r>
              <a:rPr lang="ru-RU" sz="2400" dirty="0" smtClean="0"/>
              <a:t> (еще меньше компонент)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8135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Придумываем метрику качества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82" y="1974574"/>
            <a:ext cx="4593549" cy="1550504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20" y="1917424"/>
            <a:ext cx="4476485" cy="160765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67" y="4195968"/>
            <a:ext cx="2485023" cy="76034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10539" y="2544417"/>
            <a:ext cx="1126435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9760226" y="2476085"/>
            <a:ext cx="1126435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40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</a:t>
            </a:r>
            <a:r>
              <a:rPr lang="en-US" dirty="0" smtClean="0"/>
              <a:t>SVD </a:t>
            </a:r>
            <a:r>
              <a:rPr lang="ru-RU" dirty="0" smtClean="0"/>
              <a:t>и расстояние при слиянии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54" y="1265078"/>
            <a:ext cx="6919677" cy="52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413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Иерархическая кластеризация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устроена </a:t>
            </a:r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Расстояние между кластерами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Формула </a:t>
            </a:r>
            <a:r>
              <a:rPr lang="ru-RU" dirty="0" err="1" smtClean="0"/>
              <a:t>Ланса</a:t>
            </a:r>
            <a:r>
              <a:rPr lang="ru-RU" dirty="0" smtClean="0"/>
              <a:t>-Уильямса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err="1" smtClean="0"/>
              <a:t>Дендрограммы</a:t>
            </a: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Примеры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1898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Кластеризация на основе плотности точек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(</a:t>
            </a:r>
            <a:r>
              <a:rPr lang="en-US" dirty="0" smtClean="0"/>
              <a:t>density based</a:t>
            </a:r>
            <a:r>
              <a:rPr lang="ru-RU" dirty="0" smtClean="0"/>
              <a:t> </a:t>
            </a:r>
            <a:r>
              <a:rPr lang="en-US" dirty="0" smtClean="0"/>
              <a:t>clustering)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54279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Идея методов на основе плотности точек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 основных, граничных и шумовых точек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DBSCAN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 работы </a:t>
            </a:r>
            <a:r>
              <a:rPr lang="en-US" dirty="0" smtClean="0"/>
              <a:t>DBSCAN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Определение числа кластеров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Настройка параметров </a:t>
            </a:r>
            <a:r>
              <a:rPr lang="en-US" dirty="0" smtClean="0"/>
              <a:t>DBSCAN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39907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5400"/>
            <a:ext cx="8661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102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Основные, шумовые и граничные точки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23" y="1975041"/>
            <a:ext cx="6146754" cy="44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27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21357" y="1789043"/>
            <a:ext cx="6453808" cy="432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63738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21357" y="2554014"/>
            <a:ext cx="6453808" cy="3555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78894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21357" y="3468414"/>
            <a:ext cx="6453808" cy="2640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5177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21357" y="4461641"/>
            <a:ext cx="6453808" cy="1647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8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Знакомство с методами кластеризации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37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6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DBSCAN: </a:t>
            </a:r>
            <a:r>
              <a:rPr lang="ru-RU" dirty="0" smtClean="0"/>
              <a:t>результаты работы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93" y="1690688"/>
            <a:ext cx="5934213" cy="43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0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числа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34" y="1690688"/>
            <a:ext cx="6864131" cy="48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266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числа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34" y="1706627"/>
            <a:ext cx="6864131" cy="48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93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Определение числа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38" y="1690688"/>
            <a:ext cx="6767923" cy="48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371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DBSCAN: </a:t>
            </a:r>
            <a:r>
              <a:rPr lang="ru-RU" dirty="0" smtClean="0"/>
              <a:t>подбор параметров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0" y="1421295"/>
            <a:ext cx="64135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65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Идея методов на основе плотности точек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 основных, граничных и шумовых точек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DBSCAN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 работы </a:t>
            </a:r>
            <a:r>
              <a:rPr lang="en-US" dirty="0" smtClean="0"/>
              <a:t>DBSCAN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Определение числа кластеров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Настройка параметров </a:t>
            </a:r>
            <a:r>
              <a:rPr lang="en-US" dirty="0" smtClean="0"/>
              <a:t>DBSCAN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21972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Expectation Maximization (EM-</a:t>
            </a:r>
            <a:r>
              <a:rPr lang="ru-RU" dirty="0" smtClean="0"/>
              <a:t>алгоритм)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17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выглядит кластеризация с помощью </a:t>
            </a:r>
            <a:r>
              <a:rPr lang="en-US" dirty="0" smtClean="0"/>
              <a:t>EM-</a:t>
            </a:r>
            <a:r>
              <a:rPr lang="ru-RU" dirty="0" smtClean="0"/>
              <a:t>алгоритма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Постановка задачи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Почему не решить «в лоб»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Описание </a:t>
            </a:r>
            <a:r>
              <a:rPr lang="en-US" dirty="0" smtClean="0"/>
              <a:t>EM </a:t>
            </a:r>
            <a:r>
              <a:rPr lang="ru-RU" dirty="0" smtClean="0"/>
              <a:t>алгоритма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EM-</a:t>
            </a:r>
            <a:r>
              <a:rPr lang="ru-RU" dirty="0" smtClean="0"/>
              <a:t>алгоритм в случае </a:t>
            </a:r>
            <a:r>
              <a:rPr lang="ru-RU" dirty="0" err="1" smtClean="0"/>
              <a:t>гауссовских</a:t>
            </a:r>
            <a:r>
              <a:rPr lang="ru-RU" dirty="0" smtClean="0"/>
              <a:t> распределений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Простое объяснение метода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Классическое объяснение метода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Для чего еще используют 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8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выглядит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66850"/>
            <a:ext cx="4572000" cy="392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2870" y="5751443"/>
            <a:ext cx="783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Здесь надо будет вставить анимацию: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en.wikipedia.org</a:t>
            </a:r>
            <a:r>
              <a:rPr lang="en-US" dirty="0" smtClean="0">
                <a:hlinkClick r:id="rId3"/>
              </a:rPr>
              <a:t>/wiki/</a:t>
            </a:r>
            <a:r>
              <a:rPr lang="en-US" dirty="0" err="1" smtClean="0">
                <a:hlinkClick r:id="rId3"/>
              </a:rPr>
              <a:t>File:EM_Clustering_of_Old_Faithful_data.gif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337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0"/>
            <a:ext cx="9304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12" y="3098248"/>
            <a:ext cx="3068983" cy="14254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/>
                  <a:t>Модель порождения данных: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Априорные вероятности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Плотности распределения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Плотность распределения вектора признаков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  <a:blipFill rotWithShape="0"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2178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12" y="3098248"/>
            <a:ext cx="3068983" cy="14254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/>
                  <a:t>Модель порождения данных: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Априорные вероятности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Плотности распределения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Плотность распределения вектора признаков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  <a:blipFill rotWithShape="0"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/>
              <p:cNvSpPr txBox="1">
                <a:spLocks/>
              </p:cNvSpPr>
              <p:nvPr/>
            </p:nvSpPr>
            <p:spPr>
              <a:xfrm>
                <a:off x="838200" y="4346712"/>
                <a:ext cx="11009243" cy="2511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Что будем делать:</a:t>
                </a:r>
                <a:endParaRPr lang="ru-RU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По выборке оценим параметры модели: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ru-RU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ru-RU" dirty="0" smtClean="0"/>
              </a:p>
            </p:txBody>
          </p:sp>
        </mc:Choice>
        <mc:Fallback xmlns="">
          <p:sp>
            <p:nvSpPr>
              <p:cNvPr id="6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6712"/>
                <a:ext cx="11009243" cy="2511288"/>
              </a:xfrm>
              <a:prstGeom prst="rect">
                <a:avLst/>
              </a:prstGeom>
              <a:blipFill rotWithShape="0">
                <a:blip r:embed="rId4"/>
                <a:stretch>
                  <a:fillRect l="-1163" t="-2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1597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12" y="3098248"/>
            <a:ext cx="3068983" cy="14254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/>
                  <a:t>Модель порождения данных: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Априорные вероятности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endParaRPr lang="ru-RU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Плотности распределения кластеров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ru-RU" dirty="0" smtClean="0"/>
                  <a:t>Плотность распределения вектора признаков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068"/>
                <a:ext cx="10515600" cy="4351338"/>
              </a:xfrm>
              <a:blipFill rotWithShape="0"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Объект 2"/>
              <p:cNvSpPr txBox="1">
                <a:spLocks/>
              </p:cNvSpPr>
              <p:nvPr/>
            </p:nvSpPr>
            <p:spPr>
              <a:xfrm>
                <a:off x="838200" y="4346712"/>
                <a:ext cx="11009243" cy="25112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Что будем делать:</a:t>
                </a:r>
                <a:endParaRPr lang="ru-RU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По выборке оценим параметры модели: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ru-RU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ru-RU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Зачем: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ru-RU" dirty="0" smtClean="0"/>
                  <a:t>Сможем оценивать вероятность принадлежности к кластеру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6712"/>
                <a:ext cx="11009243" cy="2511288"/>
              </a:xfrm>
              <a:prstGeom prst="rect">
                <a:avLst/>
              </a:prstGeom>
              <a:blipFill rotWithShape="0">
                <a:blip r:embed="rId4"/>
                <a:stretch>
                  <a:fillRect l="-1163" t="-21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528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задачи: разделение смеси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8" y="1690688"/>
            <a:ext cx="3068983" cy="1425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517009" y="2237168"/>
                <a:ext cx="5836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 smtClean="0"/>
                  <a:t>Оценить: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sz="2800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09" y="2237168"/>
                <a:ext cx="583679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088" t="-11628" b="-32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Стрелка вправо 5"/>
          <p:cNvSpPr/>
          <p:nvPr/>
        </p:nvSpPr>
        <p:spPr>
          <a:xfrm>
            <a:off x="4691268" y="2323878"/>
            <a:ext cx="556592" cy="353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60" y="3495362"/>
            <a:ext cx="3149680" cy="902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847572" y="4483791"/>
                <a:ext cx="9193927" cy="98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800" dirty="0" smtClean="0"/>
                  <a:t>Например,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- </a:t>
                </a:r>
                <a:r>
                  <a:rPr lang="ru-RU" sz="2800" dirty="0" smtClean="0"/>
                  <a:t>плотность нормального распределения </a:t>
                </a:r>
              </a:p>
              <a:p>
                <a:r>
                  <a:rPr lang="ru-RU" sz="2800" dirty="0" smtClean="0"/>
                  <a:t>(со своими параметрами для каждой компоненты)</a:t>
                </a:r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72" y="4483791"/>
                <a:ext cx="9193927" cy="988797"/>
              </a:xfrm>
              <a:prstGeom prst="rect">
                <a:avLst/>
              </a:prstGeom>
              <a:blipFill rotWithShape="0">
                <a:blip r:embed="rId5"/>
                <a:stretch>
                  <a:fillRect l="-1326" t="-6173" r="-398"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4290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 стрелкой 6"/>
          <p:cNvCxnSpPr/>
          <p:nvPr/>
        </p:nvCxnSpPr>
        <p:spPr>
          <a:xfrm>
            <a:off x="3379304" y="6042991"/>
            <a:ext cx="5088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выглядит смесь распределений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13" y="1376570"/>
            <a:ext cx="5397500" cy="4288824"/>
          </a:xfrm>
          <a:prstGeom prst="rect">
            <a:avLst/>
          </a:prstGeom>
        </p:spPr>
      </p:pic>
      <p:sp>
        <p:nvSpPr>
          <p:cNvPr id="9" name="Овал 8"/>
          <p:cNvSpPr/>
          <p:nvPr/>
        </p:nvSpPr>
        <p:spPr>
          <a:xfrm>
            <a:off x="5827417" y="5944167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6707434" y="5944166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5108262" y="5944165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783634" y="5944164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888224" y="5944163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984527" y="5944162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5184462" y="5947924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879937" y="5955954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6586021" y="5944162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202244" y="5944724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079394" y="5944162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720025" y="5944162"/>
            <a:ext cx="192607" cy="19260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5433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выглядит смесь распределений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84" y="1690688"/>
            <a:ext cx="6504832" cy="45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7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не решить задачу «в лоб» 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1521567"/>
            <a:ext cx="11087678" cy="406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446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не решить задачу «в лоб» 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61" y="1521567"/>
            <a:ext cx="11087678" cy="406210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599252" y="4027251"/>
            <a:ext cx="933854" cy="564204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706892" y="1826873"/>
            <a:ext cx="1939047" cy="1461076"/>
          </a:xfrm>
          <a:prstGeom prst="rect">
            <a:avLst/>
          </a:prstGeom>
          <a:solidFill>
            <a:schemeClr val="accent4">
              <a:alpha val="3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6651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EM-</a:t>
            </a:r>
            <a:r>
              <a:rPr lang="ru-RU" dirty="0" smtClean="0"/>
              <a:t>алгоритм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82948"/>
            <a:ext cx="90170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5231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1582"/>
            <a:ext cx="9823315" cy="55811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/>
          <a:lstStyle/>
          <a:p>
            <a:r>
              <a:rPr lang="ru-RU" dirty="0" smtClean="0"/>
              <a:t>Пример: 2 кластера с </a:t>
            </a:r>
            <a:r>
              <a:rPr lang="ru-RU" dirty="0" err="1" smtClean="0"/>
              <a:t>гауссовской</a:t>
            </a:r>
            <a:r>
              <a:rPr lang="ru-RU" dirty="0" smtClean="0"/>
              <a:t> плотностью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333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Различия в результатах работы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5" y="1997455"/>
            <a:ext cx="3652078" cy="3652078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24" y="1997455"/>
            <a:ext cx="3705315" cy="3652078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771" y="1984203"/>
            <a:ext cx="3839957" cy="36885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0964" y="5618924"/>
            <a:ext cx="27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Исходная выборка </a:t>
            </a:r>
            <a:endParaRPr lang="en-US" dirty="0" smtClean="0"/>
          </a:p>
          <a:p>
            <a:pPr algn="ctr"/>
            <a:r>
              <a:rPr lang="ru-RU" dirty="0" smtClean="0"/>
              <a:t>("</a:t>
            </a:r>
            <a:r>
              <a:rPr lang="en-US" dirty="0" smtClean="0"/>
              <a:t>Mouse</a:t>
            </a:r>
            <a:r>
              <a:rPr lang="ru-RU" dirty="0" smtClean="0"/>
              <a:t>"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ataset)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671229" y="5672725"/>
            <a:ext cx="279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Метод </a:t>
            </a:r>
            <a:r>
              <a:rPr lang="en-US" dirty="0" smtClean="0"/>
              <a:t>k </a:t>
            </a:r>
            <a:r>
              <a:rPr lang="ru-RU" dirty="0" smtClean="0"/>
              <a:t>средних</a:t>
            </a:r>
            <a:endParaRPr lang="en-US" dirty="0" smtClean="0"/>
          </a:p>
          <a:p>
            <a:pPr algn="ctr"/>
            <a:r>
              <a:rPr lang="ru-RU" dirty="0" smtClean="0"/>
              <a:t>(</a:t>
            </a:r>
            <a:r>
              <a:rPr lang="en-US" dirty="0" smtClean="0"/>
              <a:t>K-Means)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666920" y="5672725"/>
            <a:ext cx="279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EM-</a:t>
            </a:r>
            <a:r>
              <a:rPr lang="ru-RU" dirty="0" smtClean="0"/>
              <a:t>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06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Простое объяснение ЕМ-алгоритма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 smtClean="0"/>
                  <a:t>Выбираем «скрытые переменные» таким образом, чтобы с ними было проще максимизировать правдоподобие</a:t>
                </a:r>
              </a:p>
              <a:p>
                <a:r>
                  <a:rPr lang="en-US" dirty="0" smtClean="0"/>
                  <a:t>E-</a:t>
                </a:r>
                <a:r>
                  <a:rPr lang="ru-RU" dirty="0" smtClean="0"/>
                  <a:t>шаг: </a:t>
                </a:r>
              </a:p>
              <a:p>
                <a:pPr lvl="1"/>
                <a:r>
                  <a:rPr lang="ru-RU" dirty="0" smtClean="0"/>
                  <a:t>Оцениваем скрытые переменные</a:t>
                </a:r>
              </a:p>
              <a:p>
                <a:r>
                  <a:rPr lang="ru-RU" dirty="0" smtClean="0"/>
                  <a:t>М-шаг:</a:t>
                </a:r>
              </a:p>
              <a:p>
                <a:pPr lvl="1"/>
                <a:r>
                  <a:rPr lang="ru-RU" dirty="0" smtClean="0"/>
                  <a:t>Оцениваем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 smtClean="0"/>
                  <a:t>, считая скрытые переменные зафиксированными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29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Простое объяснение ЕМ-алгоритма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E-</a:t>
                </a:r>
                <a:r>
                  <a:rPr lang="ru-RU" dirty="0" smtClean="0"/>
                  <a:t>шаг: </a:t>
                </a:r>
              </a:p>
              <a:p>
                <a:pPr lvl="1"/>
                <a:r>
                  <a:rPr lang="ru-RU" dirty="0" smtClean="0"/>
                  <a:t>Для задачи разделения смеси подходят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ru-RU" dirty="0" smtClean="0"/>
                  <a:t>Расписав по формуле Байеса, получаем: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is-I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ru-RU" dirty="0" smtClean="0"/>
              </a:p>
              <a:p>
                <a:r>
                  <a:rPr lang="ru-RU" dirty="0" smtClean="0"/>
                  <a:t>М-шаг:</a:t>
                </a:r>
              </a:p>
              <a:p>
                <a:pPr lvl="1"/>
                <a:r>
                  <a:rPr lang="ru-RU" dirty="0" smtClean="0"/>
                  <a:t>Максимизируем правдоподобие по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ru-RU" dirty="0" smtClean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 smtClean="0"/>
                  <a:t>, считая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dirty="0" smtClean="0"/>
                  <a:t> константами</a:t>
                </a:r>
              </a:p>
              <a:p>
                <a:pPr lvl="1"/>
                <a:r>
                  <a:rPr lang="ru-RU" dirty="0" smtClean="0"/>
                  <a:t>Если выписать производные по параметрам и приравнять к нулю, получаем: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76" y="5458197"/>
            <a:ext cx="8347318" cy="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629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Классическое объяснение ЕМ-алгоритма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46" y="1690688"/>
            <a:ext cx="3799974" cy="58899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07" y="2491801"/>
            <a:ext cx="5305348" cy="9517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6" y="4161006"/>
            <a:ext cx="6275122" cy="93628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85" y="5192138"/>
            <a:ext cx="5245123" cy="1058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6417" y="4398317"/>
            <a:ext cx="17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E-</a:t>
            </a:r>
            <a:r>
              <a:rPr lang="ru-RU" sz="2400" b="1" dirty="0" smtClean="0"/>
              <a:t>шаг:</a:t>
            </a:r>
            <a:endParaRPr lang="ru-RU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86417" y="5347673"/>
            <a:ext cx="171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</a:t>
            </a:r>
            <a:r>
              <a:rPr lang="en-US" sz="2400" b="1" dirty="0" smtClean="0"/>
              <a:t>-</a:t>
            </a:r>
            <a:r>
              <a:rPr lang="ru-RU" sz="2400" b="1" dirty="0" smtClean="0"/>
              <a:t>шаг: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8072978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Какие еще задачи решаются с помощью ЕМ-алгоритма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Оценка параметров в других вероятностных моделях (не только в смеси распределений)</a:t>
            </a:r>
          </a:p>
          <a:p>
            <a:r>
              <a:rPr lang="ru-RU" dirty="0" smtClean="0"/>
              <a:t>Восстановление плотности распределения</a:t>
            </a:r>
          </a:p>
          <a:p>
            <a:r>
              <a:rPr lang="ru-RU" dirty="0" smtClean="0"/>
              <a:t>Классификация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91300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выглядит кластеризация с помощью </a:t>
            </a:r>
            <a:r>
              <a:rPr lang="en-US" dirty="0" smtClean="0"/>
              <a:t>EM-</a:t>
            </a:r>
            <a:r>
              <a:rPr lang="ru-RU" dirty="0" smtClean="0"/>
              <a:t>алгоритма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Постановка задачи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Почему не решить «в лоб»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Описание </a:t>
            </a:r>
            <a:r>
              <a:rPr lang="en-US" dirty="0" smtClean="0"/>
              <a:t>EM </a:t>
            </a:r>
            <a:r>
              <a:rPr lang="ru-RU" dirty="0" smtClean="0"/>
              <a:t>алгоритма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EM-</a:t>
            </a:r>
            <a:r>
              <a:rPr lang="ru-RU" dirty="0" smtClean="0"/>
              <a:t>алгоритм в случае </a:t>
            </a:r>
            <a:r>
              <a:rPr lang="ru-RU" dirty="0" err="1" smtClean="0"/>
              <a:t>гауссовских</a:t>
            </a:r>
            <a:r>
              <a:rPr lang="ru-RU" dirty="0" smtClean="0"/>
              <a:t> распределений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Простое объяснение метода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Классическое объяснение метода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Для чего еще используют алгоритм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06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1" y="487156"/>
            <a:ext cx="7412810" cy="6197596"/>
          </a:xfrm>
        </p:spPr>
      </p:pic>
    </p:spTree>
    <p:extLst>
      <p:ext uri="{BB962C8B-B14F-4D97-AF65-F5344CB8AC3E}">
        <p14:creationId xmlns:p14="http://schemas.microsoft.com/office/powerpoint/2010/main" val="38545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12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1" y="487156"/>
            <a:ext cx="7412810" cy="6197596"/>
          </a:xfr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5400"/>
            <a:ext cx="93091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5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0"/>
            <a:ext cx="6663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1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 лекции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Постановка задачи кластеризации</a:t>
            </a:r>
          </a:p>
          <a:p>
            <a:r>
              <a:rPr lang="ru-RU" dirty="0" smtClean="0"/>
              <a:t>Обзор методов кластеризации</a:t>
            </a:r>
          </a:p>
          <a:p>
            <a:r>
              <a:rPr lang="ru-RU" dirty="0" smtClean="0"/>
              <a:t>Примеры задач кластеризации</a:t>
            </a:r>
          </a:p>
          <a:p>
            <a:r>
              <a:rPr lang="ru-RU" dirty="0" smtClean="0"/>
              <a:t>Метод </a:t>
            </a:r>
            <a:r>
              <a:rPr lang="en-US" dirty="0" smtClean="0"/>
              <a:t>K Means</a:t>
            </a:r>
          </a:p>
          <a:p>
            <a:r>
              <a:rPr lang="ru-RU" dirty="0" err="1" smtClean="0"/>
              <a:t>Агломеративная</a:t>
            </a:r>
            <a:r>
              <a:rPr lang="ru-RU" dirty="0" smtClean="0"/>
              <a:t> иерархическая кластеризация</a:t>
            </a:r>
          </a:p>
          <a:p>
            <a:r>
              <a:rPr lang="ru-RU" dirty="0"/>
              <a:t>Кластеризация на основе плотности </a:t>
            </a:r>
            <a:r>
              <a:rPr lang="ru-RU" dirty="0" smtClean="0"/>
              <a:t>точек (</a:t>
            </a:r>
            <a:r>
              <a:rPr lang="en-US" dirty="0"/>
              <a:t>density based</a:t>
            </a:r>
            <a:r>
              <a:rPr lang="ru-RU" dirty="0"/>
              <a:t> </a:t>
            </a:r>
            <a:r>
              <a:rPr lang="en-US" dirty="0" smtClean="0"/>
              <a:t>clustering</a:t>
            </a:r>
            <a:r>
              <a:rPr lang="ru-RU" dirty="0" smtClean="0"/>
              <a:t>)</a:t>
            </a:r>
          </a:p>
          <a:p>
            <a:r>
              <a:rPr lang="en-US" dirty="0"/>
              <a:t>EM-</a:t>
            </a:r>
            <a:r>
              <a:rPr lang="ru-RU" dirty="0"/>
              <a:t>алгоритм</a:t>
            </a:r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77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70678"/>
            <a:ext cx="100584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22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24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058400" cy="68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8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5400"/>
            <a:ext cx="86614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3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596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9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0"/>
            <a:ext cx="9848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0"/>
            <a:ext cx="6549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05" y="0"/>
            <a:ext cx="654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8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54000"/>
            <a:ext cx="89408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7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926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Ранее: обучение на размеченных данных (</a:t>
            </a:r>
            <a:r>
              <a:rPr lang="en-US" dirty="0" smtClean="0"/>
              <a:t>supervised learning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>
                    <a:latin typeface="Cambria Math" charset="0"/>
                  </a:rPr>
                  <a:t>Обучающая выборка: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объекты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ответы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65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dirty="0" smtClean="0"/>
              <a:t>K </a:t>
            </a:r>
            <a:r>
              <a:rPr lang="ru-RU" dirty="0" smtClean="0"/>
              <a:t>средних</a:t>
            </a:r>
            <a:endParaRPr lang="ru-RU" dirty="0"/>
          </a:p>
          <a:p>
            <a:r>
              <a:rPr lang="en-US" dirty="0" smtClean="0"/>
              <a:t>EM-</a:t>
            </a:r>
            <a:r>
              <a:rPr lang="ru-RU" dirty="0" smtClean="0"/>
              <a:t>алгоритм</a:t>
            </a:r>
          </a:p>
          <a:p>
            <a:r>
              <a:rPr lang="ru-RU" dirty="0" smtClean="0"/>
              <a:t>Методы, основанные на плотности точек (</a:t>
            </a:r>
            <a:r>
              <a:rPr lang="en-US" dirty="0" smtClean="0"/>
              <a:t>density based)</a:t>
            </a:r>
            <a:endParaRPr lang="ru-RU" dirty="0" smtClean="0"/>
          </a:p>
          <a:p>
            <a:r>
              <a:rPr lang="ru-RU" dirty="0" smtClean="0"/>
              <a:t>Иерархическая кластеризация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439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Примеры задач кластеризации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47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Зачем нужны разные алгоритмы кластеризации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Каждые данные в чем-то «особенные»</a:t>
            </a:r>
          </a:p>
          <a:p>
            <a:r>
              <a:rPr lang="ru-RU" dirty="0" smtClean="0"/>
              <a:t>Каждая задача кластеризации тоже</a:t>
            </a:r>
          </a:p>
          <a:p>
            <a:r>
              <a:rPr lang="ru-RU" dirty="0" smtClean="0"/>
              <a:t>В разных задачах кластеризации могут быть отличия:</a:t>
            </a:r>
          </a:p>
          <a:p>
            <a:pPr lvl="1"/>
            <a:r>
              <a:rPr lang="ru-RU" dirty="0" smtClean="0"/>
              <a:t>Форма кластеров</a:t>
            </a:r>
          </a:p>
          <a:p>
            <a:pPr lvl="1"/>
            <a:r>
              <a:rPr lang="ru-RU" dirty="0" smtClean="0"/>
              <a:t>Необходимость делать кластеры вложенными друг в друга</a:t>
            </a:r>
          </a:p>
          <a:p>
            <a:pPr lvl="1"/>
            <a:r>
              <a:rPr lang="ru-RU" dirty="0" smtClean="0"/>
              <a:t>Размер кластеров</a:t>
            </a:r>
          </a:p>
          <a:p>
            <a:pPr lvl="1"/>
            <a:r>
              <a:rPr lang="ru-RU" dirty="0" smtClean="0"/>
              <a:t>Кластеризация - основная задача или побочная</a:t>
            </a:r>
          </a:p>
          <a:p>
            <a:pPr lvl="1"/>
            <a:r>
              <a:rPr lang="ru-RU" dirty="0" smtClean="0"/>
              <a:t>«Жесткая» или «мягкая» кластеризация</a:t>
            </a:r>
          </a:p>
          <a:p>
            <a:r>
              <a:rPr lang="ru-RU" dirty="0" smtClean="0"/>
              <a:t>В задачах с разными особенностями могут быть уместны разные методы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0855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9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5" y="1823951"/>
            <a:ext cx="2641600" cy="18034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74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5" y="1823951"/>
            <a:ext cx="2641600" cy="18034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76" y="1462829"/>
            <a:ext cx="3340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7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5" y="1823951"/>
            <a:ext cx="2641600" cy="18034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9" y="4040101"/>
            <a:ext cx="2921000" cy="2070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76" y="1462829"/>
            <a:ext cx="3340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99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5" y="1823951"/>
            <a:ext cx="2641600" cy="18034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32" y="4109951"/>
            <a:ext cx="2476500" cy="19304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9" y="4040101"/>
            <a:ext cx="2921000" cy="2070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76" y="1462829"/>
            <a:ext cx="3340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59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395" y="1823951"/>
            <a:ext cx="2641600" cy="18034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032" y="4109951"/>
            <a:ext cx="2476500" cy="1930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51" y="4443283"/>
            <a:ext cx="2743200" cy="18415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9" y="4040101"/>
            <a:ext cx="2921000" cy="2070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82" y="1779501"/>
            <a:ext cx="2692400" cy="18923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76" y="1462829"/>
            <a:ext cx="3340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87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Форма кластеров</a:t>
            </a:r>
            <a:endParaRPr lang="ru-RU" dirty="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68451"/>
            <a:ext cx="5436755" cy="28067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39" y="2268451"/>
            <a:ext cx="3657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Ранее: обучение на размеченных данных (</a:t>
            </a:r>
            <a:r>
              <a:rPr lang="en-US" dirty="0" smtClean="0"/>
              <a:t>supervised learning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>
                    <a:latin typeface="Cambria Math" charset="0"/>
                  </a:rPr>
                  <a:t>Обучающая выборка: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объекты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ответы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Тестовая выборка: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ru-RU" dirty="0" smtClean="0"/>
                  <a:t>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Вложенность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309"/>
            <a:ext cx="6426200" cy="393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5844" y="1497496"/>
            <a:ext cx="490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Пример:</a:t>
            </a:r>
            <a:endParaRPr lang="ru-RU" sz="2400" b="1" dirty="0"/>
          </a:p>
          <a:p>
            <a:r>
              <a:rPr lang="ru-RU" sz="2400" dirty="0" smtClean="0"/>
              <a:t>Кластеризация статей с </a:t>
            </a:r>
            <a:r>
              <a:rPr lang="ru-RU" sz="2400" dirty="0" err="1" smtClean="0"/>
              <a:t>Хабрахабра</a:t>
            </a:r>
            <a:endParaRPr lang="ru-RU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987196" y="2786535"/>
            <a:ext cx="54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IT</a:t>
            </a:r>
            <a:endParaRPr lang="ru-RU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943574" y="363616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Алгоритмы</a:t>
            </a:r>
            <a:endParaRPr lang="ru-RU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482798" y="5128373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Алгоритмы </a:t>
            </a:r>
            <a:r>
              <a:rPr lang="ru-RU" sz="3200" smtClean="0"/>
              <a:t>и структуры данных</a:t>
            </a:r>
            <a:endParaRPr lang="ru-RU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630189" y="5128373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Методы машинного обучения</a:t>
            </a:r>
            <a:endParaRPr lang="ru-RU" sz="3200" dirty="0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8530535" y="3340916"/>
            <a:ext cx="348422" cy="2952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9144000" y="4231788"/>
            <a:ext cx="940904" cy="8965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7808015" y="4220935"/>
            <a:ext cx="960783" cy="907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59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Размер кластеров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/>
          <a:lstStyle/>
          <a:p>
            <a:r>
              <a:rPr lang="ru-RU" dirty="0" smtClean="0"/>
              <a:t>Задача кластеризации новостей по содержанию. </a:t>
            </a:r>
          </a:p>
          <a:p>
            <a:r>
              <a:rPr lang="ru-RU" dirty="0" smtClean="0"/>
              <a:t>Постановка 1: в один кластер должны попадать новости на одну тему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83" y="2684668"/>
            <a:ext cx="5892998" cy="3702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74365" y="6518964"/>
            <a:ext cx="5231019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Скриншот с сайта </a:t>
            </a:r>
            <a:r>
              <a:rPr lang="ru-RU" dirty="0" err="1" smtClean="0"/>
              <a:t>Яндекс.Новости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news.yandex.ru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833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Размер кластеров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/>
          <a:lstStyle/>
          <a:p>
            <a:r>
              <a:rPr lang="ru-RU" dirty="0" smtClean="0"/>
              <a:t>Задача кластеризации новостей по содержанию. </a:t>
            </a:r>
          </a:p>
          <a:p>
            <a:r>
              <a:rPr lang="ru-RU" dirty="0" smtClean="0"/>
              <a:t>Постановка 2: в один кластер должны попадать новости об одном «большом» событии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3210892"/>
            <a:ext cx="9004300" cy="276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3078" y="6082748"/>
            <a:ext cx="402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Скриншот с сайта РИА Новости </a:t>
            </a:r>
            <a:r>
              <a:rPr lang="en-US" dirty="0" smtClean="0"/>
              <a:t>(</a:t>
            </a:r>
            <a:r>
              <a:rPr lang="en-US" dirty="0" err="1" smtClean="0"/>
              <a:t>ria.ru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6292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Размер кластеров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/>
          <a:lstStyle/>
          <a:p>
            <a:r>
              <a:rPr lang="ru-RU" dirty="0" smtClean="0"/>
              <a:t>Задача кластеризации новостей по содержанию. </a:t>
            </a:r>
          </a:p>
          <a:p>
            <a:r>
              <a:rPr lang="ru-RU" dirty="0" smtClean="0"/>
              <a:t>Постановка 3: в один кластер должны попадать тексты об одной и той же новости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" y="2994337"/>
            <a:ext cx="5936146" cy="1393513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2" y="4089345"/>
            <a:ext cx="5959613" cy="597009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" y="4836749"/>
            <a:ext cx="6456846" cy="8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12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задача или вспомогательная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Кластеризация новостей</a:t>
            </a:r>
            <a:endParaRPr lang="ru-RU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" y="2994337"/>
            <a:ext cx="5936146" cy="1393513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82" y="4089345"/>
            <a:ext cx="5959613" cy="597009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8" y="4836749"/>
            <a:ext cx="6456846" cy="8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51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задача или вспомогательная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28060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Сегментация целевой аудитории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74" y="2103880"/>
            <a:ext cx="9303026" cy="475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5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Основная задача или вспомогательная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28060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Кластеризация символов по написанию для улучшения распознавания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12165"/>
            <a:ext cx="10058400" cy="20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49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«Жесткая» и «мягкая» кластеризации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Кластеризация для выделения «тем»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7" y="2656232"/>
            <a:ext cx="3538236" cy="300244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34" y="2821057"/>
            <a:ext cx="3510002" cy="315360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89" y="2618754"/>
            <a:ext cx="3558209" cy="355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20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«Жесткая» и «мягкая» кластеризации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Кластеризация для выделения «тем»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7" y="2656232"/>
            <a:ext cx="3538236" cy="3002446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834" y="2821057"/>
            <a:ext cx="3510002" cy="315360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989" y="2618754"/>
            <a:ext cx="3558209" cy="35582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68671" y="5823020"/>
            <a:ext cx="15240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0.2</a:t>
            </a:r>
            <a:endParaRPr lang="ru-RU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532783" y="5823020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/>
              <a:t>0.3</a:t>
            </a:r>
            <a:endParaRPr lang="ru-RU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9829800" y="5836722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0.5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00536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Резюме: чем могут отличаться задачи кластеризации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Форма кластеров, которые нужно выделять</a:t>
            </a:r>
          </a:p>
          <a:p>
            <a:r>
              <a:rPr lang="ru-RU" dirty="0" smtClean="0"/>
              <a:t>Необходимость «вложенности» кластеров</a:t>
            </a:r>
          </a:p>
          <a:p>
            <a:r>
              <a:rPr lang="ru-RU" dirty="0" smtClean="0"/>
              <a:t>Размер кластеров</a:t>
            </a:r>
          </a:p>
          <a:p>
            <a:r>
              <a:rPr lang="ru-RU" dirty="0" smtClean="0"/>
              <a:t>Конечная задача или вспомогательная</a:t>
            </a:r>
            <a:endParaRPr lang="en-US" dirty="0" smtClean="0"/>
          </a:p>
          <a:p>
            <a:r>
              <a:rPr lang="ru-RU" dirty="0" smtClean="0"/>
              <a:t>Жесткая или мягкая кластеризация</a:t>
            </a:r>
          </a:p>
        </p:txBody>
      </p:sp>
    </p:spTree>
    <p:extLst>
      <p:ext uri="{BB962C8B-B14F-4D97-AF65-F5344CB8AC3E}">
        <p14:creationId xmlns:p14="http://schemas.microsoft.com/office/powerpoint/2010/main" val="199235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Ранее: обучение на размеченных данных (</a:t>
            </a:r>
            <a:r>
              <a:rPr lang="en-US" dirty="0" smtClean="0"/>
              <a:t>supervised learning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>
                    <a:latin typeface="Cambria Math" charset="0"/>
                  </a:rPr>
                  <a:t>Обучающая выборка: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объекты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ответы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Тестовая выборка: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ru-RU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В регрессии</a:t>
                </a:r>
                <a:r>
                  <a:rPr lang="en-US" dirty="0"/>
                  <a:t>:</a:t>
                </a:r>
                <a:r>
                  <a:rPr lang="ru-R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 </a:t>
                </a:r>
                <a:r>
                  <a:rPr lang="en-US" dirty="0" smtClean="0"/>
                  <a:t>-</a:t>
                </a:r>
                <a:r>
                  <a:rPr lang="ru-RU" dirty="0" smtClean="0"/>
                  <a:t> прогнозируемая величина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В классификации: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 smtClean="0"/>
                  <a:t> - метка класса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Метод </a:t>
            </a:r>
            <a:r>
              <a:rPr lang="en-US" dirty="0"/>
              <a:t>K</a:t>
            </a:r>
            <a:r>
              <a:rPr lang="en-US" dirty="0" smtClean="0"/>
              <a:t> </a:t>
            </a:r>
            <a:r>
              <a:rPr lang="ru-RU" dirty="0" smtClean="0"/>
              <a:t>средних (</a:t>
            </a:r>
            <a:r>
              <a:rPr lang="en-US" dirty="0" smtClean="0"/>
              <a:t>K Means)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11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Вариации </a:t>
            </a:r>
            <a:r>
              <a:rPr lang="en-US" dirty="0" smtClean="0"/>
              <a:t>K 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делать, когда данных много: </a:t>
            </a:r>
            <a:r>
              <a:rPr lang="en-US" dirty="0" smtClean="0"/>
              <a:t>Mini Batch K-Means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делать, когда много признаков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Выбор начальных приближений: </a:t>
            </a:r>
            <a:r>
              <a:rPr lang="en-US" dirty="0" err="1" smtClean="0"/>
              <a:t>Kmeans</a:t>
            </a:r>
            <a:r>
              <a:rPr lang="en-US" dirty="0" smtClean="0"/>
              <a:t>++</a:t>
            </a: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Пример: уменьшение количества цветов в изображении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Работа </a:t>
            </a:r>
            <a:r>
              <a:rPr lang="en-US" dirty="0" smtClean="0"/>
              <a:t>K</a:t>
            </a:r>
            <a:r>
              <a:rPr lang="ru-RU" dirty="0" smtClean="0"/>
              <a:t> </a:t>
            </a:r>
            <a:r>
              <a:rPr lang="en-US" dirty="0" smtClean="0"/>
              <a:t>means</a:t>
            </a:r>
            <a:r>
              <a:rPr lang="ru-RU" dirty="0" smtClean="0"/>
              <a:t> с разными формами кластеров</a:t>
            </a:r>
            <a:r>
              <a:rPr lang="en-US" dirty="0" smtClean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Пример: мешок визуальных слов (</a:t>
            </a:r>
            <a:r>
              <a:rPr lang="en-US" dirty="0" smtClean="0"/>
              <a:t>bag of visual words)</a:t>
            </a: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652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06" y="1504949"/>
            <a:ext cx="4446588" cy="45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073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06" y="1521767"/>
            <a:ext cx="4446588" cy="45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116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27" y="1504949"/>
            <a:ext cx="4444145" cy="45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7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27" y="1523286"/>
            <a:ext cx="4444145" cy="45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827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27" y="1504949"/>
            <a:ext cx="4444145" cy="45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3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27" y="1540644"/>
            <a:ext cx="4444145" cy="44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73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Вариации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версии </a:t>
            </a:r>
            <a:r>
              <a:rPr lang="ru-RU" dirty="0" err="1" smtClean="0"/>
              <a:t>Болла</a:t>
            </a:r>
            <a:r>
              <a:rPr lang="ru-RU" dirty="0" smtClean="0"/>
              <a:t> Холла: уже </a:t>
            </a:r>
            <a:r>
              <a:rPr lang="ru-RU" dirty="0" err="1" smtClean="0"/>
              <a:t>расказанный</a:t>
            </a:r>
            <a:r>
              <a:rPr lang="ru-RU" dirty="0" smtClean="0"/>
              <a:t> метод</a:t>
            </a:r>
          </a:p>
          <a:p>
            <a:r>
              <a:rPr lang="ru-RU" dirty="0" smtClean="0"/>
              <a:t>В версии Мак </a:t>
            </a:r>
            <a:r>
              <a:rPr lang="ru-RU" dirty="0" err="1" smtClean="0"/>
              <a:t>Кина</a:t>
            </a:r>
            <a:r>
              <a:rPr lang="ru-RU" dirty="0" smtClean="0"/>
              <a:t>: </a:t>
            </a:r>
            <a:r>
              <a:rPr lang="en-US" dirty="0"/>
              <a:t> </a:t>
            </a:r>
            <a:r>
              <a:rPr lang="ru-RU" dirty="0" smtClean="0"/>
              <a:t>каждый раз, когда объект переходит из одного кластера в другой – центры кластеров пересчитываются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7484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Mini-Batch K Means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Если данных много, относить объекты к кластерам и вычислять центры – достаточно долго</a:t>
            </a:r>
          </a:p>
          <a:p>
            <a:r>
              <a:rPr lang="ru-RU" dirty="0" smtClean="0"/>
              <a:t>Выход – на каждом шаге </a:t>
            </a:r>
            <a:r>
              <a:rPr lang="en-US" dirty="0" smtClean="0"/>
              <a:t>K Means </a:t>
            </a:r>
            <a:r>
              <a:rPr lang="ru-RU" dirty="0" smtClean="0"/>
              <a:t>работать со случайной </a:t>
            </a:r>
            <a:r>
              <a:rPr lang="ru-RU" dirty="0" err="1" smtClean="0"/>
              <a:t>подвыборкой</a:t>
            </a:r>
            <a:r>
              <a:rPr lang="ru-RU" dirty="0"/>
              <a:t> </a:t>
            </a:r>
            <a:r>
              <a:rPr lang="ru-RU" dirty="0" smtClean="0"/>
              <a:t>из всех объектов</a:t>
            </a:r>
          </a:p>
          <a:p>
            <a:r>
              <a:rPr lang="ru-RU" dirty="0" smtClean="0"/>
              <a:t>В среднем все должно сходиться к тому же результату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6309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отображения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b="0" dirty="0" smtClean="0">
                    <a:latin typeface="Cambria Math" charset="0"/>
                  </a:rPr>
                  <a:t>Считаем, что есть отображение: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ru-RU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/>
                  <a:t>Обучающая выборка – это примеры значений, по которым мы пытаемся построить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52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Понижение размерности пространства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Каждое вычисление расстояния обычно требует </a:t>
            </a:r>
            <a:r>
              <a:rPr lang="en-US" dirty="0" smtClean="0"/>
              <a:t>O(d) </a:t>
            </a:r>
            <a:r>
              <a:rPr lang="ru-RU" dirty="0" smtClean="0"/>
              <a:t>элементарных операций, где </a:t>
            </a:r>
            <a:r>
              <a:rPr lang="en-US" dirty="0" smtClean="0"/>
              <a:t>d</a:t>
            </a:r>
            <a:r>
              <a:rPr lang="ru-RU" dirty="0" smtClean="0"/>
              <a:t> – размерность пространства признаков</a:t>
            </a:r>
          </a:p>
          <a:p>
            <a:r>
              <a:rPr lang="ru-RU" dirty="0" smtClean="0"/>
              <a:t>Если признаков очень много, </a:t>
            </a:r>
            <a:r>
              <a:rPr lang="en-US" dirty="0" smtClean="0"/>
              <a:t>K Means </a:t>
            </a:r>
            <a:r>
              <a:rPr lang="ru-RU" dirty="0" smtClean="0"/>
              <a:t>начинает работать долго</a:t>
            </a:r>
          </a:p>
          <a:p>
            <a:r>
              <a:rPr lang="ru-RU" dirty="0" smtClean="0"/>
              <a:t>Решение – уменьшить число признаков</a:t>
            </a:r>
          </a:p>
          <a:p>
            <a:r>
              <a:rPr lang="ru-RU" dirty="0" smtClean="0"/>
              <a:t>Варианты: отбор признаков, метод главных компонент (</a:t>
            </a:r>
            <a:r>
              <a:rPr lang="en-US" dirty="0" smtClean="0"/>
              <a:t>PCA)</a:t>
            </a:r>
            <a:r>
              <a:rPr lang="ru-RU" dirty="0" smtClean="0"/>
              <a:t>, сингулярное раз</a:t>
            </a:r>
            <a:r>
              <a:rPr lang="ru-RU" dirty="0"/>
              <a:t>л</a:t>
            </a:r>
            <a:r>
              <a:rPr lang="ru-RU" dirty="0" smtClean="0"/>
              <a:t>ожение (</a:t>
            </a:r>
            <a:r>
              <a:rPr lang="en-US" dirty="0" smtClean="0"/>
              <a:t>SVD)</a:t>
            </a:r>
            <a:r>
              <a:rPr lang="ru-RU" dirty="0"/>
              <a:t> </a:t>
            </a:r>
            <a:r>
              <a:rPr lang="ru-RU" dirty="0" smtClean="0"/>
              <a:t>– об этом – далее в курсе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0944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Means++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 зависимости от начального приближения центров кластеров может потребоваться разное время для сходимости</a:t>
            </a:r>
          </a:p>
          <a:p>
            <a:r>
              <a:rPr lang="ru-RU" dirty="0" smtClean="0"/>
              <a:t>Можно брать центры подальше друг от друга – для двух кластеров понятно, что это значит, а для </a:t>
            </a:r>
            <a:r>
              <a:rPr lang="en-US" dirty="0" smtClean="0"/>
              <a:t>K?</a:t>
            </a:r>
          </a:p>
          <a:p>
            <a:r>
              <a:rPr lang="ru-RU" dirty="0" smtClean="0"/>
              <a:t>Вариант выбора начальных приближений: </a:t>
            </a:r>
          </a:p>
          <a:p>
            <a:pPr lvl="1"/>
            <a:r>
              <a:rPr lang="ru-RU" dirty="0" smtClean="0"/>
              <a:t>первый центр выбираем </a:t>
            </a:r>
            <a:r>
              <a:rPr lang="ru-RU" dirty="0" err="1" smtClean="0"/>
              <a:t>случано</a:t>
            </a:r>
            <a:r>
              <a:rPr lang="ru-RU" dirty="0" smtClean="0"/>
              <a:t> из равномерного распределения на выборке</a:t>
            </a:r>
          </a:p>
          <a:p>
            <a:pPr lvl="1"/>
            <a:r>
              <a:rPr lang="ru-RU" dirty="0" smtClean="0"/>
              <a:t>Каждый следующий центр выбираем случайно из оставшихся точек так, чтобы вероятность выбрать каждую точку была пропорциональна квадрату расстояния от нее до ближайшего центра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586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квантизация изображений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5" y="1531257"/>
            <a:ext cx="6937829" cy="5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33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квантизация изображений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93" y="1572964"/>
            <a:ext cx="6852813" cy="49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8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квантизация изображений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085" y="1601992"/>
            <a:ext cx="6937829" cy="49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1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 </a:t>
            </a:r>
            <a:r>
              <a:rPr lang="ru-RU" dirty="0" smtClean="0"/>
              <a:t>и разные формы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78" y="1545771"/>
            <a:ext cx="4907643" cy="49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88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 </a:t>
            </a:r>
            <a:r>
              <a:rPr lang="ru-RU" dirty="0" smtClean="0"/>
              <a:t>и разные формы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901" y="1545771"/>
            <a:ext cx="4850196" cy="49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00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 </a:t>
            </a:r>
            <a:r>
              <a:rPr lang="ru-RU" dirty="0" smtClean="0"/>
              <a:t>и разные формы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33" y="1545771"/>
            <a:ext cx="4837332" cy="49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44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Means </a:t>
            </a:r>
            <a:r>
              <a:rPr lang="ru-RU" dirty="0" smtClean="0"/>
              <a:t>и разные формы кластеров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33" y="1624500"/>
            <a:ext cx="4837332" cy="48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84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мешок визуальных слов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8" y="1484102"/>
            <a:ext cx="6807200" cy="50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05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Кластеризация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>
                    <a:latin typeface="Cambria Math" charset="0"/>
                  </a:rPr>
                  <a:t>«Обучающая» выборка: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 - объекты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Она же и тестовая</a:t>
                </a:r>
                <a:endParaRPr lang="en-US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Нужно поставить метки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dirty="0" smtClean="0"/>
                  <a:t>, так, чтобы объекты с одной и той же меткой были похожи, а с разными метками – не очень похожи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ru-RU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1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Пример: мешок визуальных слов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7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Среднее </a:t>
            </a:r>
            <a:r>
              <a:rPr lang="ru-RU" dirty="0" err="1" smtClean="0"/>
              <a:t>внутрикластерное</a:t>
            </a:r>
            <a:r>
              <a:rPr lang="ru-RU" dirty="0" smtClean="0"/>
              <a:t> расстояние: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63" y="2487612"/>
            <a:ext cx="6122416" cy="147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97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902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Среднее </a:t>
            </a:r>
            <a:r>
              <a:rPr lang="ru-RU" dirty="0" err="1" smtClean="0"/>
              <a:t>внутрикластерное</a:t>
            </a:r>
            <a:r>
              <a:rPr lang="ru-RU" dirty="0" smtClean="0"/>
              <a:t> расстояние: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663" y="2516187"/>
            <a:ext cx="6122416" cy="1470026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838200" y="4132262"/>
            <a:ext cx="10515600" cy="108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ru-RU" dirty="0" smtClean="0"/>
              <a:t>Альтернативный вариант, если есть центры кластеров: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5" y="4789486"/>
            <a:ext cx="6276404" cy="14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17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838200" y="1860547"/>
            <a:ext cx="10515600" cy="108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ru-RU" dirty="0" smtClean="0"/>
              <a:t>В 1967 году Мак </a:t>
            </a:r>
            <a:r>
              <a:rPr lang="ru-RU" dirty="0" err="1" smtClean="0"/>
              <a:t>Кин</a:t>
            </a:r>
            <a:r>
              <a:rPr lang="ru-RU" dirty="0" smtClean="0"/>
              <a:t> показал, что для его версии </a:t>
            </a:r>
            <a:r>
              <a:rPr lang="en-US" dirty="0" smtClean="0"/>
              <a:t>K Means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5" y="2517771"/>
            <a:ext cx="6276404" cy="14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91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0125" y="1885949"/>
            <a:ext cx="10115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 Means </a:t>
            </a:r>
            <a:r>
              <a:rPr lang="ru-RU" sz="2800" dirty="0" smtClean="0"/>
              <a:t>итеративно минимизирует среднее </a:t>
            </a:r>
            <a:r>
              <a:rPr lang="ru-RU" sz="2800" dirty="0" err="1" smtClean="0"/>
              <a:t>внутрикластерное</a:t>
            </a:r>
            <a:r>
              <a:rPr lang="ru-RU" sz="2800" dirty="0" smtClean="0"/>
              <a:t> расстояние:</a:t>
            </a:r>
          </a:p>
          <a:p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Объект присваивается к тому кластеру, центр которого ближе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Центр кластера перемещается в среднее арифметическое векторов признаков объектов из него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58250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0125" y="1885949"/>
            <a:ext cx="10115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 Means </a:t>
            </a:r>
            <a:r>
              <a:rPr lang="ru-RU" sz="2800" dirty="0" smtClean="0"/>
              <a:t>итеративно минимизирует среднее </a:t>
            </a:r>
            <a:r>
              <a:rPr lang="ru-RU" sz="2800" dirty="0" err="1" smtClean="0"/>
              <a:t>внутрикластерное</a:t>
            </a:r>
            <a:r>
              <a:rPr lang="ru-RU" sz="2800" dirty="0" smtClean="0"/>
              <a:t> расстояние:</a:t>
            </a:r>
          </a:p>
          <a:p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Объект присваивается к тому кластеру, центр которого ближе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Центр кластера перемещается в среднее арифметическое векторов признаков объектов из него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36019" y="4471981"/>
                <a:ext cx="6733949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l-GR" sz="24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19" y="4471981"/>
                <a:ext cx="6733949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39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0125" y="1885949"/>
            <a:ext cx="101155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 Means </a:t>
            </a:r>
            <a:r>
              <a:rPr lang="ru-RU" sz="2800" dirty="0" smtClean="0"/>
              <a:t>итеративно минимизирует среднее </a:t>
            </a:r>
            <a:r>
              <a:rPr lang="ru-RU" sz="2800" dirty="0" err="1" smtClean="0"/>
              <a:t>внутрикластерное</a:t>
            </a:r>
            <a:r>
              <a:rPr lang="ru-RU" sz="2800" dirty="0" smtClean="0"/>
              <a:t> расстояние:</a:t>
            </a:r>
          </a:p>
          <a:p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Объект присваивается к тому кластеру, центр которого ближе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 smtClean="0"/>
              <a:t>Центр кластера перемещается в среднее арифметическое векторов признаков объектов из него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36019" y="4471981"/>
                <a:ext cx="6733949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l-GR" sz="24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bg-B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s-I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019" y="4471981"/>
                <a:ext cx="6733949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08467" y="5510470"/>
                <a:ext cx="9641681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l-GR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charset="0"/>
                        </a:rPr>
                        <m:t>=0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lang="el-GR" sz="24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l-GR" sz="24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467" y="5510470"/>
                <a:ext cx="9641681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881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работает </a:t>
            </a:r>
            <a:r>
              <a:rPr lang="en-US" dirty="0" smtClean="0"/>
              <a:t>K 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Вариации: </a:t>
            </a:r>
            <a:r>
              <a:rPr lang="en-US" dirty="0" smtClean="0"/>
              <a:t>K Means</a:t>
            </a:r>
            <a:r>
              <a:rPr lang="ru-RU" dirty="0" smtClean="0"/>
              <a:t> </a:t>
            </a:r>
            <a:r>
              <a:rPr lang="ru-RU" dirty="0" err="1" smtClean="0"/>
              <a:t>Болла</a:t>
            </a:r>
            <a:r>
              <a:rPr lang="ru-RU" dirty="0" smtClean="0"/>
              <a:t>-Холла и Мак </a:t>
            </a:r>
            <a:r>
              <a:rPr lang="ru-RU" dirty="0" err="1" smtClean="0"/>
              <a:t>Кина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делать, когда данных много: </a:t>
            </a:r>
            <a:r>
              <a:rPr lang="en-US" dirty="0" smtClean="0"/>
              <a:t>Mini Batch K-Means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делать, когда много признаков: понижение размерности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Выбор начальных приближений: </a:t>
            </a:r>
            <a:r>
              <a:rPr lang="en-US" dirty="0" err="1" smtClean="0"/>
              <a:t>Kmeans</a:t>
            </a:r>
            <a:r>
              <a:rPr lang="en-US" dirty="0" smtClean="0"/>
              <a:t>++</a:t>
            </a: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Пример: квантизация изображений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Работа </a:t>
            </a:r>
            <a:r>
              <a:rPr lang="en-US" dirty="0" smtClean="0"/>
              <a:t>K</a:t>
            </a:r>
            <a:r>
              <a:rPr lang="ru-RU" dirty="0" smtClean="0"/>
              <a:t> </a:t>
            </a:r>
            <a:r>
              <a:rPr lang="en-US" dirty="0" smtClean="0"/>
              <a:t>means</a:t>
            </a:r>
            <a:r>
              <a:rPr lang="ru-RU" dirty="0" smtClean="0"/>
              <a:t> с разными формами кластеров</a:t>
            </a:r>
            <a:r>
              <a:rPr lang="en-US" dirty="0" smtClean="0"/>
              <a:t>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Пример: мешок визуальных слов (</a:t>
            </a:r>
            <a:r>
              <a:rPr lang="en-US" dirty="0" smtClean="0"/>
              <a:t>bag of visual words)</a:t>
            </a: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Что оптимизирует </a:t>
            </a:r>
            <a:r>
              <a:rPr lang="en-US" dirty="0" smtClean="0"/>
              <a:t>K means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6953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</a:t>
            </a:r>
            <a:r>
              <a:rPr lang="ru-RU" dirty="0" err="1" smtClean="0"/>
              <a:t>иерахическая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0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Иерархическая кластеризация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Как устроена </a:t>
            </a:r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Расстояние между кластерами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Формула </a:t>
            </a:r>
            <a:r>
              <a:rPr lang="ru-RU" dirty="0" err="1" smtClean="0"/>
              <a:t>Ланса</a:t>
            </a:r>
            <a:r>
              <a:rPr lang="ru-RU" dirty="0" smtClean="0"/>
              <a:t>-Уильямса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err="1" smtClean="0"/>
              <a:t>Дендрограммы</a:t>
            </a: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dirty="0" smtClean="0"/>
              <a:t>Примеры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413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это выглядит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90688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Иерархическая кластеризация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endParaRPr lang="ru-RU" dirty="0" smtClean="0"/>
          </a:p>
          <a:p>
            <a:r>
              <a:rPr lang="ru-RU" dirty="0" smtClean="0"/>
              <a:t>Дивизионная или </a:t>
            </a:r>
            <a:r>
              <a:rPr lang="ru-RU" dirty="0" err="1" smtClean="0"/>
              <a:t>дивизимная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1109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24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3694843" y="2149882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498292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2167247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539948" y="19397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4780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167247"/>
            <a:ext cx="695480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2167247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539948" y="19397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584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167247"/>
            <a:ext cx="695480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1939159"/>
            <a:ext cx="985824" cy="65164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7990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1939159"/>
            <a:ext cx="985824" cy="651640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7737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00970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097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19" y="2167247"/>
            <a:ext cx="1437085" cy="754597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14756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371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394175" y="4382127"/>
            <a:ext cx="1330928" cy="1656065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956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отображения в кластеризации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b="0" dirty="0" smtClean="0">
                    <a:latin typeface="Cambria Math" charset="0"/>
                  </a:rPr>
                  <a:t>Считаем, что есть отображение: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↦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ru-RU" dirty="0" smtClean="0"/>
                  <a:t>Пытаемся построить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 smtClean="0"/>
                  <a:t>, но примеров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lang="ru-RU" dirty="0" smtClean="0"/>
                  <a:t> теперь нет.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ru-RU" dirty="0" smtClean="0"/>
                  <a:t>Нужно не приближать известные значения, а строить отображение с некоторыми хорошими свойствами.</a:t>
                </a:r>
                <a:endParaRPr lang="ru-RU" dirty="0"/>
              </a:p>
            </p:txBody>
          </p:sp>
        </mc:Choice>
        <mc:Fallback xmlns="">
          <p:sp>
            <p:nvSpPr>
              <p:cNvPr id="4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401" r="-69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7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837066" y="4382127"/>
            <a:ext cx="1888037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656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939158"/>
            <a:ext cx="1563333" cy="191020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0" y="1939158"/>
            <a:ext cx="1555407" cy="1420526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23794" y="4382127"/>
            <a:ext cx="2601310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0595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3121" y="1560786"/>
            <a:ext cx="4311983" cy="2739024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123794" y="4382127"/>
            <a:ext cx="2601310" cy="2475873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856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Агломеративная</a:t>
            </a:r>
            <a:r>
              <a:rPr lang="ru-RU" dirty="0" smtClean="0"/>
              <a:t> кластеризация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459421" y="1403131"/>
            <a:ext cx="6053958" cy="5454869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537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8" y="520700"/>
            <a:ext cx="89408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05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Формула </a:t>
            </a:r>
            <a:r>
              <a:rPr lang="ru-RU" dirty="0" err="1" smtClean="0"/>
              <a:t>Ланса</a:t>
            </a:r>
            <a:r>
              <a:rPr lang="ru-RU" dirty="0" smtClean="0"/>
              <a:t>-Уильямса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7" y="1690688"/>
            <a:ext cx="10058400" cy="6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30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Формула </a:t>
            </a:r>
            <a:r>
              <a:rPr lang="ru-RU" dirty="0" err="1" smtClean="0"/>
              <a:t>Ланса</a:t>
            </a:r>
            <a:r>
              <a:rPr lang="ru-RU" dirty="0" smtClean="0"/>
              <a:t>-Уильямса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7" y="1690688"/>
            <a:ext cx="10058400" cy="63790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1" y="2328593"/>
            <a:ext cx="10058400" cy="33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763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Формула </a:t>
            </a:r>
            <a:r>
              <a:rPr lang="ru-RU" dirty="0" err="1" smtClean="0"/>
              <a:t>Ланса</a:t>
            </a:r>
            <a:r>
              <a:rPr lang="ru-RU" dirty="0" smtClean="0"/>
              <a:t>-Уильямса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7" y="1690688"/>
            <a:ext cx="10058400" cy="6379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6" y="2550570"/>
            <a:ext cx="11008091" cy="24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7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17" name="TextBox 16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04305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769120" y="614261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Дендрограмма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763618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11827" y="259079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4552122" y="2491408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155636" y="2252869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659218" y="2067856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123044" y="253779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002157" y="345219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539948" y="3041373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5413514" y="500932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6659218" y="4637741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7242313" y="5459895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188767" y="6281530"/>
            <a:ext cx="238539" cy="238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вал 2"/>
          <p:cNvSpPr/>
          <p:nvPr/>
        </p:nvSpPr>
        <p:spPr>
          <a:xfrm>
            <a:off x="3694843" y="2149882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19320" y="2498292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477955" y="237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17951" y="2167247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6539948" y="19397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7057300" y="244528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433734" y="2948866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873689" y="335968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321007" y="49073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6566711" y="4545234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7149806" y="5367388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6117675" y="6189023"/>
            <a:ext cx="423552" cy="423552"/>
          </a:xfrm>
          <a:prstGeom prst="ellipse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3763618" y="1800278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96634" y="2604173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3</a:t>
            </a:r>
            <a:endParaRPr lang="ru-RU" sz="2800"/>
          </a:p>
        </p:txBody>
      </p:sp>
      <p:sp>
        <p:nvSpPr>
          <p:cNvPr id="29" name="TextBox 28"/>
          <p:cNvSpPr txBox="1"/>
          <p:nvPr/>
        </p:nvSpPr>
        <p:spPr>
          <a:xfrm>
            <a:off x="4697668" y="2651471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2</a:t>
            </a:r>
            <a:endParaRPr lang="ru-RU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139247" y="355404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4</a:t>
            </a:r>
            <a:endParaRPr lang="ru-RU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119909" y="517356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5</a:t>
            </a:r>
            <a:endParaRPr lang="ru-RU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897757" y="4233790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6</a:t>
            </a:r>
            <a:endParaRPr lang="ru-RU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6246343" y="5803777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7</a:t>
            </a:r>
            <a:endParaRPr lang="ru-RU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480852" y="545989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8</a:t>
            </a:r>
            <a:endParaRPr lang="ru-RU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838726" y="1811032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9</a:t>
            </a:r>
            <a:endParaRPr lang="ru-RU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891131" y="1663905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10</a:t>
            </a:r>
            <a:endParaRPr lang="ru-RU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7305149" y="259079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smtClean="0"/>
              <a:t>11</a:t>
            </a:r>
            <a:endParaRPr lang="ru-RU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6778487" y="3089749"/>
            <a:ext cx="70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12</a:t>
            </a:r>
            <a:endParaRPr lang="ru-RU" sz="2800" dirty="0"/>
          </a:p>
        </p:txBody>
      </p:sp>
      <p:sp>
        <p:nvSpPr>
          <p:cNvPr id="39" name="TextBox 38"/>
          <p:cNvSpPr txBox="1"/>
          <p:nvPr/>
        </p:nvSpPr>
        <p:spPr>
          <a:xfrm>
            <a:off x="414135" y="6139189"/>
            <a:ext cx="549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04399" y="6137356"/>
            <a:ext cx="50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9</a:t>
            </a:r>
            <a:endParaRPr lang="ru-RU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121898" y="6148785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2</a:t>
            </a:r>
            <a:endParaRPr lang="ru-RU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1447724" y="6143528"/>
            <a:ext cx="53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4</a:t>
            </a:r>
            <a:endParaRPr lang="ru-RU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30217" y="6132098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10</a:t>
            </a:r>
            <a:endParaRPr lang="ru-RU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13696" y="6126839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11</a:t>
            </a:r>
            <a:endParaRPr lang="ru-RU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3097172" y="6137347"/>
            <a:ext cx="58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12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3612086" y="612683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6</a:t>
            </a:r>
            <a:endParaRPr lang="ru-RU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3936063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8</a:t>
            </a:r>
            <a:endParaRPr lang="ru-RU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4237690" y="6137347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7</a:t>
            </a:r>
            <a:endParaRPr lang="ru-RU" sz="2800" dirty="0"/>
          </a:p>
        </p:txBody>
      </p:sp>
      <p:sp>
        <p:nvSpPr>
          <p:cNvPr id="51" name="TextBox 50"/>
          <p:cNvSpPr txBox="1"/>
          <p:nvPr/>
        </p:nvSpPr>
        <p:spPr>
          <a:xfrm>
            <a:off x="4579276" y="6132089"/>
            <a:ext cx="452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621311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1822</Words>
  <Application>Microsoft Office PowerPoint</Application>
  <PresentationFormat>Widescreen</PresentationFormat>
  <Paragraphs>711</Paragraphs>
  <Slides>154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9" baseType="lpstr">
      <vt:lpstr>Arial</vt:lpstr>
      <vt:lpstr>Calibri</vt:lpstr>
      <vt:lpstr>Calibri Light</vt:lpstr>
      <vt:lpstr>Cambria Math</vt:lpstr>
      <vt:lpstr>Тема Office</vt:lpstr>
      <vt:lpstr>Задача кластеризации</vt:lpstr>
      <vt:lpstr>План лекции</vt:lpstr>
      <vt:lpstr>Ранее: обучение на размеченных данных (supervised learning)</vt:lpstr>
      <vt:lpstr>Ранее: обучение на размеченных данных (supervised learning)</vt:lpstr>
      <vt:lpstr>Ранее: обучение на размеченных данных (supervised learning)</vt:lpstr>
      <vt:lpstr>Восстановление отображения</vt:lpstr>
      <vt:lpstr>Кластеризация</vt:lpstr>
      <vt:lpstr>Как это выглядит</vt:lpstr>
      <vt:lpstr>Восстановление отображения в кластеризации</vt:lpstr>
      <vt:lpstr>Среднее внутрикластерное расстояние</vt:lpstr>
      <vt:lpstr>Среднее межкластерное расстояние</vt:lpstr>
      <vt:lpstr>Придумываем метрику качества</vt:lpstr>
      <vt:lpstr>Знакомство с методами кластеризации</vt:lpstr>
      <vt:lpstr>PowerPoint Presentation</vt:lpstr>
      <vt:lpstr>Различия в результатах работы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Резюме</vt:lpstr>
      <vt:lpstr>Примеры задач кластеризации</vt:lpstr>
      <vt:lpstr>Зачем нужны разные алгоритмы кластеризации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Форма кластеров</vt:lpstr>
      <vt:lpstr>Вложенность кластеров</vt:lpstr>
      <vt:lpstr>Размер кластеров</vt:lpstr>
      <vt:lpstr>Размер кластеров</vt:lpstr>
      <vt:lpstr>Размер кластеров</vt:lpstr>
      <vt:lpstr>Основная задача или вспомогательная</vt:lpstr>
      <vt:lpstr>Основная задача или вспомогательная</vt:lpstr>
      <vt:lpstr>Основная задача или вспомогательная</vt:lpstr>
      <vt:lpstr>«Жесткая» и «мягкая» кластеризации</vt:lpstr>
      <vt:lpstr>«Жесткая» и «мягкая» кластеризации</vt:lpstr>
      <vt:lpstr>Резюме: чем могут отличаться задачи кластеризации</vt:lpstr>
      <vt:lpstr>Метод K средних (K Means)</vt:lpstr>
      <vt:lpstr>План</vt:lpstr>
      <vt:lpstr>Как работает K Means</vt:lpstr>
      <vt:lpstr>Как работает K Means</vt:lpstr>
      <vt:lpstr>Как работает K Means</vt:lpstr>
      <vt:lpstr>Как работает K Means</vt:lpstr>
      <vt:lpstr>Как работает K Means</vt:lpstr>
      <vt:lpstr>Как работает K Means</vt:lpstr>
      <vt:lpstr>Вариации K Means</vt:lpstr>
      <vt:lpstr>Mini-Batch K Means</vt:lpstr>
      <vt:lpstr>Понижение размерности пространства</vt:lpstr>
      <vt:lpstr>K Means++</vt:lpstr>
      <vt:lpstr>Пример: квантизация изображений</vt:lpstr>
      <vt:lpstr>Пример: квантизация изображений</vt:lpstr>
      <vt:lpstr>Пример: квантизация изображений</vt:lpstr>
      <vt:lpstr>K Means и разные формы кластеров</vt:lpstr>
      <vt:lpstr>K Means и разные формы кластеров</vt:lpstr>
      <vt:lpstr>K Means и разные формы кластеров</vt:lpstr>
      <vt:lpstr>K Means и разные формы кластеров</vt:lpstr>
      <vt:lpstr>Пример: мешок визуальных слов</vt:lpstr>
      <vt:lpstr>Пример: мешок визуальных слов</vt:lpstr>
      <vt:lpstr>Что оптимизирует K Means</vt:lpstr>
      <vt:lpstr>Что оптимизирует K Means</vt:lpstr>
      <vt:lpstr>Что оптимизирует K Means</vt:lpstr>
      <vt:lpstr>Что оптимизирует K Means</vt:lpstr>
      <vt:lpstr>Что оптимизирует K Means</vt:lpstr>
      <vt:lpstr>Что оптимизирует K Means</vt:lpstr>
      <vt:lpstr>Итоги</vt:lpstr>
      <vt:lpstr>Агломеративная иерахическая кластеризация</vt:lpstr>
      <vt:lpstr>План</vt:lpstr>
      <vt:lpstr>Иерархическая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Агломеративная кластеризация</vt:lpstr>
      <vt:lpstr>PowerPoint Presentation</vt:lpstr>
      <vt:lpstr>Формула Ланса-Уильямса</vt:lpstr>
      <vt:lpstr>Формула Ланса-Уильямса</vt:lpstr>
      <vt:lpstr>Формула Ланса-Уильямса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Дендрограмма</vt:lpstr>
      <vt:lpstr>Пример: кластеризация писем</vt:lpstr>
      <vt:lpstr>Пример: расстояние между кластерами</vt:lpstr>
      <vt:lpstr>Пример: расстояние между кластерами</vt:lpstr>
      <vt:lpstr>Пример: расстояние между кластерами</vt:lpstr>
      <vt:lpstr>Пример: расстояние между кластерами</vt:lpstr>
      <vt:lpstr>Пример: перекос в размерах кластеров</vt:lpstr>
      <vt:lpstr>Пример: добавляем SVD</vt:lpstr>
      <vt:lpstr>Пример: SVD и расстояние при слиянии</vt:lpstr>
      <vt:lpstr>Резюме</vt:lpstr>
      <vt:lpstr>Кластеризация на основе плотности точек  (density based clustering)</vt:lpstr>
      <vt:lpstr>План</vt:lpstr>
      <vt:lpstr>PowerPoint Presentation</vt:lpstr>
      <vt:lpstr>Основные, шумовые и граничные точки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DBSCAN: результаты работы</vt:lpstr>
      <vt:lpstr>Определение числа кластеров</vt:lpstr>
      <vt:lpstr>Определение числа кластеров</vt:lpstr>
      <vt:lpstr>Определение числа кластеров</vt:lpstr>
      <vt:lpstr>DBSCAN: подбор параметров</vt:lpstr>
      <vt:lpstr>Резюме</vt:lpstr>
      <vt:lpstr>Expectation Maximization (EM-алгоритм)</vt:lpstr>
      <vt:lpstr>План</vt:lpstr>
      <vt:lpstr>Как это выглядит</vt:lpstr>
      <vt:lpstr>Постановка задачи</vt:lpstr>
      <vt:lpstr>Постановка задачи</vt:lpstr>
      <vt:lpstr>Постановка задачи</vt:lpstr>
      <vt:lpstr>Постановка задачи: разделение смеси</vt:lpstr>
      <vt:lpstr>Как выглядит смесь распределений</vt:lpstr>
      <vt:lpstr>Как выглядит смесь распределений</vt:lpstr>
      <vt:lpstr>Почему не решить задачу «в лоб» </vt:lpstr>
      <vt:lpstr>Почему не решить задачу «в лоб» </vt:lpstr>
      <vt:lpstr>EM-алгоритм</vt:lpstr>
      <vt:lpstr>Пример: 2 кластера с гауссовской плотностью</vt:lpstr>
      <vt:lpstr>Простое объяснение ЕМ-алгоритма</vt:lpstr>
      <vt:lpstr>Простое объяснение ЕМ-алгоритма</vt:lpstr>
      <vt:lpstr>Классическое объяснение ЕМ-алгоритма</vt:lpstr>
      <vt:lpstr>Какие еще задачи решаются с помощью ЕМ-алгоритма</vt:lpstr>
      <vt:lpstr>Резюме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кластеризации</dc:title>
  <dc:creator>Виктор Кантор</dc:creator>
  <cp:lastModifiedBy>Andrew Belov</cp:lastModifiedBy>
  <cp:revision>24</cp:revision>
  <cp:lastPrinted>2016-03-27T10:59:25Z</cp:lastPrinted>
  <dcterms:created xsi:type="dcterms:W3CDTF">2016-03-27T09:33:46Z</dcterms:created>
  <dcterms:modified xsi:type="dcterms:W3CDTF">2017-03-23T12:55:08Z</dcterms:modified>
</cp:coreProperties>
</file>